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/>
    <p:restoredTop sz="96000"/>
  </p:normalViewPr>
  <p:slideViewPr>
    <p:cSldViewPr snapToGrid="0" snapToObjects="1" showGuides="1">
      <p:cViewPr>
        <p:scale>
          <a:sx n="80" d="100"/>
          <a:sy n="80" d="100"/>
        </p:scale>
        <p:origin x="160" y="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E1D0E-5B75-134B-B2BB-5C627FDCF21D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55D47-1CA8-D54D-8908-A8C8385BC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55D47-1CA8-D54D-8908-A8C8385BC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professional translation environments, terminology research takes up to 45% of the total working time spent on translating a text, and according to a recent study by SDL terminology errors amount to over 70% of all errors found in the Quality Assurance (QA) process. Post-editing guidelines developed by organisations such as TAUS or SDL suggest that post-editors should pay particular attention to the consistency of terminology, because nearly all state-of-the-art MT systems still produce translations on a segment-by-segment basis and thus choose terms according to local contexts instead of entire texts.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www.sdl.com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/the-importance-of-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terminology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-management/71096/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www.taus.net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knowledgebase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index.php?title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Category:Post-edit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www.sdl.com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/introduction-to-machine-translation-and-postediting-paradigm-shift/58317/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55D47-1CA8-D54D-8908-A8C8385BC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0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55D47-1CA8-D54D-8908-A8C8385BC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10B-47FF-AD4E-9F57-E421ACCE310E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6421-287C-A24A-A745-DD776E9CDC37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FF-EA06-FC41-AB76-3EA845B89E77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2E35-55FE-B94B-BB6E-4481327C1982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225-64BA-124A-A2BF-1CA8CE5BEA3C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96BA-6349-E343-BB15-9821B58D977E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E2D9-A8D8-A14C-8A69-CAAC81A83682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AB8B-7EA2-C549-973E-9A78D363C127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DEB3-A215-EE43-8DCA-3A660490ED61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314D-42D6-D645-B2C3-69DB93F9558B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83DF-5D85-1143-8E50-38DF6808FC19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6709-5EEE-1C4D-A27B-F93CCFFBCB9E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B9D-48DE-E942-A998-2CDAC5B52DA5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04F-F2FC-3345-8E3E-7DDA7589F33E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04B-8CBC-3E45-AD97-C8B48E29F5D9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700-2928-EB42-82DB-B8E032063E09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D284-277D-494B-BC1F-075A709ABCBB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A18A2C-FE19-8E4C-BE51-9CA671307B14}" type="datetime1">
              <a:rPr lang="sl-SI" smtClean="0"/>
              <a:t>11. 05. 18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Terminology translation accuracy in SMT vs. NMT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none" dirty="0" err="1"/>
              <a:t>Š</a:t>
            </a:r>
            <a:r>
              <a:rPr lang="en-US" cap="none" dirty="0" err="1" smtClean="0"/>
              <a:t>pela</a:t>
            </a:r>
            <a:r>
              <a:rPr lang="en-US" cap="none" dirty="0" smtClean="0"/>
              <a:t> </a:t>
            </a:r>
            <a:r>
              <a:rPr lang="en-US" cap="none" dirty="0" err="1"/>
              <a:t>V</a:t>
            </a:r>
            <a:r>
              <a:rPr lang="en-US" cap="none" dirty="0" err="1" smtClean="0"/>
              <a:t>intar</a:t>
            </a:r>
            <a:r>
              <a:rPr lang="en-US" cap="none" dirty="0" smtClean="0"/>
              <a:t>, </a:t>
            </a:r>
            <a:r>
              <a:rPr lang="en-US" cap="none" dirty="0" smtClean="0"/>
              <a:t>Dept</a:t>
            </a:r>
            <a:r>
              <a:rPr lang="en-US" cap="none" dirty="0" smtClean="0"/>
              <a:t>. of </a:t>
            </a:r>
            <a:r>
              <a:rPr lang="en-US" cap="none" dirty="0" smtClean="0"/>
              <a:t>Translation </a:t>
            </a:r>
            <a:r>
              <a:rPr lang="en-US" cap="none" dirty="0"/>
              <a:t>S</a:t>
            </a:r>
            <a:r>
              <a:rPr lang="en-US" cap="none" dirty="0" smtClean="0"/>
              <a:t>tudies</a:t>
            </a:r>
            <a:r>
              <a:rPr lang="en-US" cap="none" dirty="0" smtClean="0"/>
              <a:t>, </a:t>
            </a:r>
            <a:r>
              <a:rPr lang="en-US" cap="none" dirty="0" smtClean="0"/>
              <a:t>University </a:t>
            </a:r>
            <a:r>
              <a:rPr lang="en-US" cap="none" dirty="0" smtClean="0"/>
              <a:t>of </a:t>
            </a:r>
            <a:r>
              <a:rPr lang="en-US" cap="none" dirty="0"/>
              <a:t>L</a:t>
            </a:r>
            <a:r>
              <a:rPr lang="en-US" cap="none" dirty="0" smtClean="0"/>
              <a:t>jubljana</a:t>
            </a:r>
            <a:endParaRPr lang="en-US" cap="none" dirty="0" smtClean="0"/>
          </a:p>
          <a:p>
            <a:r>
              <a:rPr lang="en-US" cap="none" dirty="0" err="1" smtClean="0"/>
              <a:t>spela.vintar@ff.uni-lj.si</a:t>
            </a:r>
            <a:r>
              <a:rPr lang="en-US" cap="none" dirty="0" smtClean="0"/>
              <a:t> , </a:t>
            </a:r>
            <a:r>
              <a:rPr lang="en-US" cap="none" dirty="0" smtClean="0"/>
              <a:t>http://</a:t>
            </a:r>
            <a:r>
              <a:rPr lang="en-US" cap="none" dirty="0" err="1" smtClean="0"/>
              <a:t>www.lojze.si</a:t>
            </a:r>
            <a:r>
              <a:rPr lang="en-US" cap="none" dirty="0" smtClean="0"/>
              <a:t>/</a:t>
            </a:r>
            <a:r>
              <a:rPr lang="en-US" cap="none" dirty="0" err="1" smtClean="0"/>
              <a:t>spela</a:t>
            </a:r>
            <a:endParaRPr lang="en-US" cap="none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0"/>
            <a:ext cx="1187450" cy="11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glance </a:t>
            </a:r>
            <a:r>
              <a:rPr lang="en-US" smtClean="0"/>
              <a:t>at errors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524000"/>
            <a:ext cx="6821488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Sl</a:t>
            </a:r>
            <a:r>
              <a:rPr lang="en-US" dirty="0" smtClean="0"/>
              <a:t>-En</a:t>
            </a:r>
            <a:endParaRPr lang="en-US" dirty="0" smtClean="0"/>
          </a:p>
          <a:p>
            <a:pPr lvl="1"/>
            <a:r>
              <a:rPr lang="en-US" dirty="0" smtClean="0"/>
              <a:t>PBMT:	</a:t>
            </a:r>
          </a:p>
          <a:p>
            <a:pPr lvl="2"/>
            <a:r>
              <a:rPr lang="en-US" dirty="0" smtClean="0"/>
              <a:t>untranslated term / term component		</a:t>
            </a:r>
            <a:br>
              <a:rPr lang="en-US" dirty="0" smtClean="0"/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nepaleokraške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kamnine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nepaleokraške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rocks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 smtClean="0"/>
              <a:t>grammatical but non-terminological translation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l-SI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brezstropa jama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roofless cave (denuded cave)</a:t>
            </a:r>
            <a:b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udornica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hollow / precipice / collapsed / sinkhole (collapse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doline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1"/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NMT:</a:t>
            </a:r>
          </a:p>
          <a:p>
            <a:pPr lvl="2"/>
            <a:r>
              <a:rPr lang="en-GB" i="1" dirty="0" smtClean="0"/>
              <a:t>out-of-the-blue translations</a:t>
            </a:r>
            <a:br>
              <a:rPr lang="en-GB" i="1" dirty="0" smtClean="0"/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vrtača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crop rotation (sinkhole)</a:t>
            </a:r>
            <a:b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zakraselost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→ naivety (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karstification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b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melioracija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reclamation (melioration)</a:t>
            </a:r>
          </a:p>
          <a:p>
            <a:pPr lvl="2"/>
            <a:r>
              <a:rPr lang="en-GB" i="1" dirty="0" smtClean="0"/>
              <a:t>unsuccessful attempts at proper names </a:t>
            </a:r>
          </a:p>
          <a:p>
            <a:pPr lvl="2"/>
            <a:r>
              <a:rPr lang="en-GB" i="1" dirty="0" smtClean="0"/>
              <a:t>inconsistencies: </a:t>
            </a:r>
            <a:br>
              <a:rPr lang="en-GB" i="1" dirty="0" smtClean="0"/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udornica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collapse / udder / cliff / collision / burrow / groove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mage result for vranjska dr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88" y="3947484"/>
            <a:ext cx="4454147" cy="26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with BLEU/NIST,  Google’s NMT outperforms PBMT for En-</a:t>
            </a:r>
            <a:r>
              <a:rPr lang="en-US" dirty="0" err="1" smtClean="0"/>
              <a:t>Sl</a:t>
            </a:r>
            <a:r>
              <a:rPr lang="en-US" dirty="0" smtClean="0"/>
              <a:t> and </a:t>
            </a:r>
            <a:r>
              <a:rPr lang="en-US" dirty="0" err="1" smtClean="0"/>
              <a:t>Sl</a:t>
            </a:r>
            <a:r>
              <a:rPr lang="en-US" dirty="0" smtClean="0"/>
              <a:t>-En</a:t>
            </a:r>
          </a:p>
          <a:p>
            <a:r>
              <a:rPr lang="en-US" dirty="0" smtClean="0"/>
              <a:t>Translations of domain-specific terminology are not significantly improved in NMT</a:t>
            </a:r>
          </a:p>
          <a:p>
            <a:r>
              <a:rPr lang="en-US" dirty="0" smtClean="0"/>
              <a:t>On-the-fly domain adaptation may not be available in many end-user environments</a:t>
            </a:r>
          </a:p>
          <a:p>
            <a:r>
              <a:rPr lang="en-US" dirty="0" smtClean="0"/>
              <a:t>Need for post-processing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ompare the quality of Google’s NMT vs. PBMT for English-Slovene and Slovene-English</a:t>
            </a:r>
          </a:p>
          <a:p>
            <a:r>
              <a:rPr lang="en-US" dirty="0"/>
              <a:t>D</a:t>
            </a:r>
            <a:r>
              <a:rPr lang="en-US" dirty="0" smtClean="0"/>
              <a:t>omain-specific texts: </a:t>
            </a:r>
            <a:r>
              <a:rPr lang="en-US" dirty="0" err="1" smtClean="0"/>
              <a:t>Karstology</a:t>
            </a:r>
            <a:r>
              <a:rPr lang="en-US" dirty="0" smtClean="0"/>
              <a:t> Corpus</a:t>
            </a:r>
          </a:p>
          <a:p>
            <a:r>
              <a:rPr lang="en-US" dirty="0"/>
              <a:t>S</a:t>
            </a:r>
            <a:r>
              <a:rPr lang="en-US" dirty="0" smtClean="0"/>
              <a:t>pecial focus on terminology translation</a:t>
            </a:r>
          </a:p>
          <a:p>
            <a:pPr lvl="1"/>
            <a:r>
              <a:rPr lang="en-US" dirty="0" smtClean="0"/>
              <a:t>automatic evaluation using an existing </a:t>
            </a:r>
            <a:r>
              <a:rPr lang="en-US" dirty="0" err="1" smtClean="0"/>
              <a:t>termbase</a:t>
            </a:r>
            <a:endParaRPr lang="en-US" dirty="0" smtClean="0"/>
          </a:p>
          <a:p>
            <a:pPr lvl="1"/>
            <a:r>
              <a:rPr lang="en-US" dirty="0" smtClean="0"/>
              <a:t>human evaluation by domain expert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terminology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rofessional translators spend up </a:t>
            </a:r>
            <a:r>
              <a:rPr lang="en-GB" dirty="0"/>
              <a:t>to 45% of </a:t>
            </a:r>
            <a:r>
              <a:rPr lang="en-GB" dirty="0" smtClean="0"/>
              <a:t>their </a:t>
            </a:r>
            <a:r>
              <a:rPr lang="en-GB" dirty="0"/>
              <a:t>total working time </a:t>
            </a:r>
            <a:r>
              <a:rPr lang="en-GB" dirty="0" smtClean="0"/>
              <a:t>researching terminology</a:t>
            </a:r>
          </a:p>
          <a:p>
            <a:r>
              <a:rPr lang="en-GB" dirty="0"/>
              <a:t>T</a:t>
            </a:r>
            <a:r>
              <a:rPr lang="en-GB" dirty="0" smtClean="0"/>
              <a:t>erminology errors amount to over 70% of errors found in QA</a:t>
            </a:r>
          </a:p>
          <a:p>
            <a:r>
              <a:rPr lang="en-GB" dirty="0"/>
              <a:t>G</a:t>
            </a:r>
            <a:r>
              <a:rPr lang="en-GB" dirty="0" smtClean="0"/>
              <a:t>uidelines for post-editors emphasize terminology consistency as one of the main problems of industry-used MT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Karst Corpus &amp; the Karst </a:t>
            </a:r>
            <a:r>
              <a:rPr lang="en-US" dirty="0" err="1" smtClean="0"/>
              <a:t>Termbase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15 abstracts and 5 articles from 2 scientific journals,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Geographica</a:t>
            </a:r>
            <a:r>
              <a:rPr lang="en-US" dirty="0" smtClean="0"/>
              <a:t> and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Carstologica</a:t>
            </a:r>
            <a:r>
              <a:rPr lang="en-US" dirty="0" smtClean="0"/>
              <a:t> </a:t>
            </a:r>
            <a:r>
              <a:rPr lang="en-US" dirty="0" err="1" smtClean="0"/>
              <a:t>Slovenica</a:t>
            </a:r>
            <a:r>
              <a:rPr lang="en-US" dirty="0" smtClean="0"/>
              <a:t>, fully bilingual</a:t>
            </a:r>
            <a:endParaRPr lang="en-US" dirty="0" smtClean="0"/>
          </a:p>
          <a:p>
            <a:r>
              <a:rPr lang="en-US" dirty="0" smtClean="0"/>
              <a:t>Total size: 25,423 English, 18,985 Slovene</a:t>
            </a:r>
          </a:p>
          <a:p>
            <a:r>
              <a:rPr lang="en-US" dirty="0" smtClean="0"/>
              <a:t>All texts translated twice using Google’s PBMT and NMT models (via GT API)</a:t>
            </a:r>
          </a:p>
          <a:p>
            <a:r>
              <a:rPr lang="en-US" dirty="0" smtClean="0"/>
              <a:t>QUIKK </a:t>
            </a:r>
            <a:r>
              <a:rPr lang="en-US" dirty="0" err="1" smtClean="0"/>
              <a:t>termbase</a:t>
            </a:r>
            <a:r>
              <a:rPr lang="en-US" dirty="0" smtClean="0"/>
              <a:t>: karst landforms and processes, 81 fully populated concepts</a:t>
            </a:r>
          </a:p>
          <a:p>
            <a:endParaRPr lang="en-US" dirty="0"/>
          </a:p>
          <a:p>
            <a:r>
              <a:rPr lang="en-US" dirty="0" smtClean="0"/>
              <a:t>Google Translate is a general purpose MT system, so why test it on a domain-specific text?</a:t>
            </a:r>
          </a:p>
          <a:p>
            <a:pPr lvl="1"/>
            <a:r>
              <a:rPr lang="en-US" dirty="0" err="1" smtClean="0"/>
              <a:t>Karstology</a:t>
            </a:r>
            <a:r>
              <a:rPr lang="en-US" dirty="0" smtClean="0"/>
              <a:t> – at least for English-Slovene – is not as exotic as it may sound</a:t>
            </a:r>
          </a:p>
          <a:p>
            <a:pPr lvl="1"/>
            <a:r>
              <a:rPr lang="en-US" dirty="0" smtClean="0"/>
              <a:t>Lots of parallel data in both directions</a:t>
            </a:r>
          </a:p>
          <a:p>
            <a:pPr lvl="1"/>
            <a:r>
              <a:rPr lang="en-US" dirty="0" smtClean="0"/>
              <a:t>In many professional environments, on-the-fly domain adaptation is still not feasible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Automatic overall MT evaluation </a:t>
            </a:r>
          </a:p>
          <a:p>
            <a:pPr lvl="1"/>
            <a:r>
              <a:rPr lang="en-US" dirty="0" smtClean="0"/>
              <a:t>document-level BLEU and NIST</a:t>
            </a:r>
          </a:p>
          <a:p>
            <a:r>
              <a:rPr lang="en-US" dirty="0" smtClean="0"/>
              <a:t>Automatic evaluation of term translations</a:t>
            </a:r>
          </a:p>
          <a:p>
            <a:pPr lvl="1"/>
            <a:r>
              <a:rPr lang="en-US" dirty="0" smtClean="0"/>
              <a:t>linguistic pre-processing</a:t>
            </a:r>
          </a:p>
          <a:p>
            <a:pPr lvl="1"/>
            <a:r>
              <a:rPr lang="en-US" dirty="0" smtClean="0"/>
              <a:t>matching terms &amp; equivalents from the QUIKK </a:t>
            </a:r>
            <a:r>
              <a:rPr lang="en-US" dirty="0" err="1" smtClean="0"/>
              <a:t>termbase</a:t>
            </a:r>
            <a:endParaRPr lang="en-US" dirty="0" smtClean="0"/>
          </a:p>
          <a:p>
            <a:r>
              <a:rPr lang="en-US" dirty="0" smtClean="0"/>
              <a:t>Human evaluation of term translations</a:t>
            </a:r>
          </a:p>
          <a:p>
            <a:pPr lvl="1"/>
            <a:r>
              <a:rPr lang="en-US" dirty="0" smtClean="0"/>
              <a:t>300 random term occurrences (both systems &amp; both directions)</a:t>
            </a:r>
          </a:p>
          <a:p>
            <a:pPr lvl="1"/>
            <a:r>
              <a:rPr lang="en-US" dirty="0" smtClean="0"/>
              <a:t>manual evaluation by domain-expert using three categories:</a:t>
            </a:r>
          </a:p>
          <a:p>
            <a:pPr lvl="2"/>
            <a:r>
              <a:rPr lang="en-US" dirty="0" smtClean="0"/>
              <a:t>Correct: The system uses the right term equivalent, regardless of grammar errors.</a:t>
            </a:r>
          </a:p>
          <a:p>
            <a:pPr lvl="2"/>
            <a:r>
              <a:rPr lang="en-US" dirty="0" smtClean="0"/>
              <a:t>False: The system does not use the right equivalent. Partially correct multi-word term was considered wrong.</a:t>
            </a:r>
          </a:p>
          <a:p>
            <a:pPr lvl="2"/>
            <a:r>
              <a:rPr lang="en-US" dirty="0" smtClean="0"/>
              <a:t>Omitted: Original term skipped in translation.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822" y="154983"/>
            <a:ext cx="7450510" cy="6943241"/>
          </a:xfrm>
          <a:prstGeom prst="rect">
            <a:avLst/>
          </a:prstGeom>
        </p:spPr>
      </p:pic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10048265" y="556557"/>
            <a:ext cx="1752601" cy="5826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Automatic evaluation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56122" y="154983"/>
            <a:ext cx="0" cy="66292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21606"/>
              </p:ext>
            </p:extLst>
          </p:nvPr>
        </p:nvGraphicFramePr>
        <p:xfrm>
          <a:off x="118099" y="2345266"/>
          <a:ext cx="4898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300"/>
                <a:gridCol w="612300"/>
                <a:gridCol w="612300"/>
                <a:gridCol w="612300"/>
                <a:gridCol w="612300"/>
                <a:gridCol w="612300"/>
                <a:gridCol w="612300"/>
                <a:gridCol w="61230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1400" dirty="0" smtClean="0"/>
                        <a:t>English-Slovene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400" dirty="0" smtClean="0"/>
                        <a:t>Slovene-English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PBMT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NMT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PBMT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NMT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BLEU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BLEU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BLEU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BLEU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18.50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3.59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22.49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3.85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22.53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4.24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25.43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4.35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equivalents matching the </a:t>
            </a:r>
            <a:r>
              <a:rPr lang="en-US" dirty="0" err="1" smtClean="0"/>
              <a:t>termbase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source term found in the original we check whether the translation contains the equivalent</a:t>
            </a:r>
          </a:p>
          <a:p>
            <a:r>
              <a:rPr lang="en-US" dirty="0" err="1" smtClean="0"/>
              <a:t>Normalisation</a:t>
            </a:r>
            <a:r>
              <a:rPr lang="en-US" dirty="0" smtClean="0"/>
              <a:t> on both sides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62387"/>
              </p:ext>
            </p:extLst>
          </p:nvPr>
        </p:nvGraphicFramePr>
        <p:xfrm>
          <a:off x="1512582" y="3619945"/>
          <a:ext cx="8128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English-Slovene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Slovene-English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Terms</a:t>
                      </a:r>
                      <a:r>
                        <a:rPr lang="en-US" baseline="0" dirty="0" smtClean="0"/>
                        <a:t> in 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Terms in translation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evaluation of term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random </a:t>
            </a:r>
            <a:r>
              <a:rPr lang="en-US" dirty="0" err="1" smtClean="0"/>
              <a:t>occurences</a:t>
            </a:r>
            <a:r>
              <a:rPr lang="en-US" dirty="0" smtClean="0"/>
              <a:t> for each system and language pair were checked by  a domain expert</a:t>
            </a:r>
          </a:p>
          <a:p>
            <a:r>
              <a:rPr lang="en-US" dirty="0" smtClean="0"/>
              <a:t>Categories: </a:t>
            </a:r>
          </a:p>
          <a:p>
            <a:pPr lvl="1"/>
            <a:r>
              <a:rPr lang="en-US" dirty="0" smtClean="0"/>
              <a:t>Correct (even if the case and number were wrong)</a:t>
            </a:r>
          </a:p>
          <a:p>
            <a:pPr lvl="1"/>
            <a:r>
              <a:rPr lang="en-US" dirty="0" smtClean="0"/>
              <a:t>False (even if one part of a multi-word term was correct, or if the system used the correct expression but not for the domain)</a:t>
            </a:r>
          </a:p>
          <a:p>
            <a:pPr lvl="1"/>
            <a:r>
              <a:rPr lang="en-US" dirty="0" smtClean="0"/>
              <a:t>Omitted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6130"/>
              </p:ext>
            </p:extLst>
          </p:nvPr>
        </p:nvGraphicFramePr>
        <p:xfrm>
          <a:off x="1512582" y="4818459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876300"/>
                <a:gridCol w="762000"/>
                <a:gridCol w="939800"/>
                <a:gridCol w="705555"/>
                <a:gridCol w="903111"/>
                <a:gridCol w="903111"/>
                <a:gridCol w="903111"/>
                <a:gridCol w="9031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English-Slovene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Slovene-English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Omitted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glance </a:t>
            </a:r>
            <a:r>
              <a:rPr lang="en-US" smtClean="0"/>
              <a:t>at errors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399"/>
          </a:xfrm>
        </p:spPr>
        <p:txBody>
          <a:bodyPr/>
          <a:lstStyle/>
          <a:p>
            <a:r>
              <a:rPr lang="en-US" dirty="0" smtClean="0"/>
              <a:t>En-</a:t>
            </a:r>
            <a:r>
              <a:rPr lang="en-US" dirty="0" err="1" smtClean="0"/>
              <a:t>Sl</a:t>
            </a:r>
            <a:endParaRPr lang="en-US" dirty="0" smtClean="0"/>
          </a:p>
          <a:p>
            <a:pPr lvl="1"/>
            <a:r>
              <a:rPr lang="en-US" dirty="0" smtClean="0"/>
              <a:t>PBMT:	</a:t>
            </a:r>
          </a:p>
          <a:p>
            <a:pPr lvl="2"/>
            <a:r>
              <a:rPr lang="en-US" dirty="0" smtClean="0"/>
              <a:t>untranslated term / term component		</a:t>
            </a:r>
            <a:br>
              <a:rPr lang="en-US" dirty="0" smtClean="0"/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epigenic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aquifer → </a:t>
            </a:r>
            <a:r>
              <a:rPr lang="en-GB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epigenic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vodonosnik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solution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runnel → </a:t>
            </a:r>
            <a:r>
              <a:rPr lang="en-GB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raztopina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runnel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 smtClean="0"/>
              <a:t>wrong sense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spring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vzmet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Mlava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Spring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Mlava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pomlad</a:t>
            </a:r>
            <a:endParaRPr lang="en-GB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GB" i="1" dirty="0" smtClean="0"/>
              <a:t>NMT:</a:t>
            </a:r>
          </a:p>
          <a:p>
            <a:pPr lvl="2"/>
            <a:r>
              <a:rPr lang="en-GB" i="1" dirty="0" smtClean="0"/>
              <a:t>out-of-the-blue translations</a:t>
            </a:r>
            <a:br>
              <a:rPr lang="en-GB" i="1" dirty="0" smtClean="0"/>
            </a:b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 diving 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→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jalovo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potapljanje</a:t>
            </a:r>
            <a:endParaRPr lang="en-GB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GB" i="1" dirty="0" smtClean="0"/>
              <a:t>coined words</a:t>
            </a:r>
            <a:br>
              <a:rPr lang="en-GB" i="1" dirty="0" smtClean="0"/>
            </a:b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ajerno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nekarska</a:t>
            </a:r>
            <a:r>
              <a:rPr lang="en-GB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glacijacija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LREC 2018: MLP &amp; MomenT Workshop, 12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2610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cave d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08" y="4508432"/>
            <a:ext cx="3054167" cy="20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2463</TotalTime>
  <Words>776</Words>
  <Application>Microsoft Macintosh PowerPoint</Application>
  <PresentationFormat>Widescreen</PresentationFormat>
  <Paragraphs>171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 3</vt:lpstr>
      <vt:lpstr>Arial</vt:lpstr>
      <vt:lpstr>Ion</vt:lpstr>
      <vt:lpstr>Terminology translation accuracy in SMT vs. NMT</vt:lpstr>
      <vt:lpstr>Our aims</vt:lpstr>
      <vt:lpstr>Why terminology matters</vt:lpstr>
      <vt:lpstr>The Karst Corpus &amp; the Karst Termbase</vt:lpstr>
      <vt:lpstr>Evaluation methods</vt:lpstr>
      <vt:lpstr>Automatic evaluation</vt:lpstr>
      <vt:lpstr>Terms and equivalents matching the termbase</vt:lpstr>
      <vt:lpstr>Human evaluation of term translations</vt:lpstr>
      <vt:lpstr>A glance at errors</vt:lpstr>
      <vt:lpstr>A glance at errors</vt:lpstr>
      <vt:lpstr>Conclusions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 translation accuracy in SMT vs. NMT</dc:title>
  <dc:subject/>
  <dc:creator>Špela Vintar</dc:creator>
  <cp:keywords/>
  <dc:description/>
  <cp:lastModifiedBy>Špela Vintar</cp:lastModifiedBy>
  <cp:revision>23</cp:revision>
  <cp:lastPrinted>2018-05-11T13:49:19Z</cp:lastPrinted>
  <dcterms:created xsi:type="dcterms:W3CDTF">2018-05-04T07:19:23Z</dcterms:created>
  <dcterms:modified xsi:type="dcterms:W3CDTF">2018-05-12T00:41:33Z</dcterms:modified>
  <cp:category/>
</cp:coreProperties>
</file>